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19"/>
  </p:notesMasterIdLst>
  <p:sldIdLst>
    <p:sldId id="276" r:id="rId3"/>
    <p:sldId id="261" r:id="rId4"/>
    <p:sldId id="263" r:id="rId5"/>
    <p:sldId id="264" r:id="rId6"/>
    <p:sldId id="262" r:id="rId7"/>
    <p:sldId id="259" r:id="rId8"/>
    <p:sldId id="260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FF"/>
    <a:srgbClr val="FF00FF"/>
    <a:srgbClr val="E82AB6"/>
    <a:srgbClr val="CC00CC"/>
    <a:srgbClr val="660066"/>
    <a:srgbClr val="30E23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2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C3E375-5504-47CA-A660-248C16A8A258}" type="datetimeFigureOut">
              <a:rPr lang="ru-RU"/>
              <a:pPr>
                <a:defRPr/>
              </a:pPr>
              <a:t>30.09.2013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8DF2AA-72C3-4CDD-B6B3-5B98C58ECD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r>
              <a:rPr lang="ru-RU" smtClean="0"/>
              <a:t>+</a:t>
            </a: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E25AFD-DF4A-468A-99A0-C716945696F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 txBox="1">
            <a:spLocks/>
          </p:cNvSpPr>
          <p:nvPr userDrawn="1"/>
        </p:nvSpPr>
        <p:spPr>
          <a:xfrm>
            <a:off x="142875" y="6637338"/>
            <a:ext cx="8858250" cy="220662"/>
          </a:xfrm>
          <a:prstGeom prst="rect">
            <a:avLst/>
          </a:prstGeom>
        </p:spPr>
        <p:txBody>
          <a:bodyPr anchor="ctr"/>
          <a:lstStyle>
            <a:lvl1pPr algn="ctr">
              <a:defRPr sz="1100" b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Жагрова Светлана Николаевна, МОУ СОШ №2 п. Екатериновка Саратовской области; </a:t>
            </a:r>
            <a:r>
              <a:rPr lang="en-US" dirty="0" smtClean="0"/>
              <a:t>E-mail: se397@yandex.ru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1EDF1-BA3C-4E9B-ABFD-C45B165FB629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3C3E9-F996-4C41-AC54-3E65FDAB9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9B71F-60F9-49F0-ABB8-5C3D9AD90526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A8784-0A8F-4261-88B8-4234C15471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80DF8-8A98-4445-9FD9-3692849F19A5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D6572-7A92-4660-9191-FB3012D574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2BB55-FD36-4BDB-9036-911CDA132669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7DA28-4038-407D-A723-284370F55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BA408-FA1F-4799-BA81-1776641E34A2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E4A17-E49B-4B04-965B-4DCC71A8C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B1807-4433-406D-8B68-8908FB2ACED8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FA6C-1E5E-4687-B9B5-83A553E3E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D0419-CED3-4A91-AF32-9887989305E0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4BB28-8917-4010-B888-7C1947209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D6465-7104-4352-821B-0E71FF2627F0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55884-52B9-4C16-9FB7-E14D115414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 txBox="1">
            <a:spLocks/>
          </p:cNvSpPr>
          <p:nvPr userDrawn="1"/>
        </p:nvSpPr>
        <p:spPr>
          <a:xfrm>
            <a:off x="142875" y="6637338"/>
            <a:ext cx="8858250" cy="220662"/>
          </a:xfrm>
          <a:prstGeom prst="rect">
            <a:avLst/>
          </a:prstGeom>
        </p:spPr>
        <p:txBody>
          <a:bodyPr anchor="ctr"/>
          <a:lstStyle>
            <a:lvl1pPr algn="ctr">
              <a:defRPr sz="1100" b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Жагрова Светлана Николаевна, МОУ СОШ №2 п. Екатериновка Саратовской области; </a:t>
            </a:r>
            <a:r>
              <a:rPr lang="en-US" dirty="0" smtClean="0"/>
              <a:t>E-mail: se397@yandex.ru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142852"/>
            <a:ext cx="6072230" cy="1143000"/>
          </a:xfrm>
          <a:prstGeom prst="roundRect">
            <a:avLst/>
          </a:prstGeom>
          <a:gradFill>
            <a:gsLst>
              <a:gs pos="0">
                <a:srgbClr val="DDEBCF">
                  <a:alpha val="0"/>
                </a:srgbClr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r="100000" b="100000"/>
            </a:path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96983E-0ACF-45D2-8C99-2E7F23DA84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 txBox="1">
            <a:spLocks/>
          </p:cNvSpPr>
          <p:nvPr userDrawn="1"/>
        </p:nvSpPr>
        <p:spPr>
          <a:xfrm>
            <a:off x="142875" y="6637338"/>
            <a:ext cx="8858250" cy="220662"/>
          </a:xfrm>
          <a:prstGeom prst="rect">
            <a:avLst/>
          </a:prstGeom>
        </p:spPr>
        <p:txBody>
          <a:bodyPr anchor="ctr"/>
          <a:lstStyle>
            <a:lvl1pPr algn="ctr">
              <a:defRPr sz="1100" b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Жагрова Светлана Николаевна, МОУ СОШ №2 п. Екатериновка Саратовской области; </a:t>
            </a:r>
            <a:r>
              <a:rPr lang="en-US" dirty="0" smtClean="0"/>
              <a:t>E-mail: se397@yandex.ru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06" y="642918"/>
            <a:ext cx="3929090" cy="3071834"/>
          </a:xfrm>
          <a:prstGeom prst="round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ru-RU" dirty="0" smtClean="0"/>
          </a:p>
        </p:txBody>
      </p:sp>
      <p:sp>
        <p:nvSpPr>
          <p:cNvPr id="7" name="Текст 2"/>
          <p:cNvSpPr>
            <a:spLocks noGrp="1"/>
          </p:cNvSpPr>
          <p:nvPr>
            <p:ph type="body" idx="13"/>
          </p:nvPr>
        </p:nvSpPr>
        <p:spPr>
          <a:xfrm>
            <a:off x="5072066" y="3214686"/>
            <a:ext cx="4000528" cy="3143272"/>
          </a:xfrm>
          <a:prstGeom prst="round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ru-RU" dirty="0" smtClean="0"/>
          </a:p>
        </p:txBody>
      </p:sp>
      <p:sp>
        <p:nvSpPr>
          <p:cNvPr id="5" name="Дата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82292D-38F7-4B99-B189-21B722EE0C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4"/>
          <p:cNvSpPr txBox="1">
            <a:spLocks/>
          </p:cNvSpPr>
          <p:nvPr userDrawn="1"/>
        </p:nvSpPr>
        <p:spPr>
          <a:xfrm>
            <a:off x="142875" y="6637338"/>
            <a:ext cx="8858250" cy="220662"/>
          </a:xfrm>
          <a:prstGeom prst="rect">
            <a:avLst/>
          </a:prstGeom>
        </p:spPr>
        <p:txBody>
          <a:bodyPr anchor="ctr"/>
          <a:lstStyle>
            <a:lvl1pPr algn="ctr">
              <a:defRPr sz="1100" b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Жагрова Светлана Николаевна, МОУ СОШ №2 п. Екатериновка Саратовской области; </a:t>
            </a:r>
            <a:r>
              <a:rPr lang="en-US" dirty="0" smtClean="0"/>
              <a:t>E-mail: se397@yandex.ru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5000660" cy="642942"/>
          </a:xfrm>
          <a:prstGeom prst="round2DiagRect">
            <a:avLst/>
          </a:prstGeom>
          <a:gradFill flip="none" rotWithShape="1">
            <a:gsLst>
              <a:gs pos="100000">
                <a:srgbClr val="FBEAC7">
                  <a:alpha val="0"/>
                </a:srgb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rect">
              <a:fillToRect l="100000" t="100000"/>
            </a:path>
            <a:tileRect r="-100000" b="-100000"/>
          </a:gradFill>
          <a:ln w="31750" cmpd="sng">
            <a:solidFill>
              <a:schemeClr val="accent6">
                <a:lumMod val="75000"/>
              </a:schemeClr>
            </a:solidFill>
          </a:ln>
          <a:effectLst>
            <a:outerShdw dist="63500" dir="5400000" rotWithShape="0">
              <a:srgbClr val="000000">
                <a:alpha val="1000"/>
              </a:srgbClr>
            </a:outerShdw>
          </a:effectLst>
          <a:scene3d>
            <a:camera prst="orthographicFront"/>
            <a:lightRig rig="threePt" dir="t"/>
          </a:scene3d>
          <a:sp3d>
            <a:bevelB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none"/>
        </p:style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28860" y="1142985"/>
            <a:ext cx="5357850" cy="44291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5B5F158-D02C-4F83-89E9-75500A9F43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142875" y="6637338"/>
            <a:ext cx="8858250" cy="220662"/>
          </a:xfrm>
          <a:prstGeom prst="rect">
            <a:avLst/>
          </a:prstGeom>
        </p:spPr>
        <p:txBody>
          <a:bodyPr anchor="ctr"/>
          <a:lstStyle>
            <a:lvl1pPr algn="ctr">
              <a:defRPr sz="1100" b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Жагрова Светлана Николаевна, МОУ СОШ №2 п. Екатериновка Саратовской области; </a:t>
            </a:r>
            <a:r>
              <a:rPr lang="en-US" dirty="0" smtClean="0"/>
              <a:t>E-mail: se397@yandex.ru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58" y="221455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4876" y="214290"/>
            <a:ext cx="4041775" cy="425448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4876" y="714356"/>
            <a:ext cx="4041775" cy="25003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Содержимое 5"/>
          <p:cNvSpPr>
            <a:spLocks noGrp="1"/>
          </p:cNvSpPr>
          <p:nvPr>
            <p:ph sz="quarter" idx="13"/>
          </p:nvPr>
        </p:nvSpPr>
        <p:spPr>
          <a:xfrm>
            <a:off x="4714876" y="3714752"/>
            <a:ext cx="4041775" cy="25003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Дата 6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4102B0-1500-409A-BE2F-B73F01AFA3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 txBox="1">
            <a:spLocks/>
          </p:cNvSpPr>
          <p:nvPr userDrawn="1"/>
        </p:nvSpPr>
        <p:spPr>
          <a:xfrm>
            <a:off x="142875" y="6637338"/>
            <a:ext cx="8858250" cy="220662"/>
          </a:xfrm>
          <a:prstGeom prst="rect">
            <a:avLst/>
          </a:prstGeom>
        </p:spPr>
        <p:txBody>
          <a:bodyPr anchor="ctr"/>
          <a:lstStyle>
            <a:lvl1pPr algn="ctr">
              <a:defRPr sz="1100" b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Жагрова Светлана Николаевна, МОУ СОШ №2 п. Екатериновка Саратовской области; </a:t>
            </a:r>
            <a:r>
              <a:rPr lang="en-US" dirty="0" smtClean="0"/>
              <a:t>E-mail: se397@yandex.ru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785794"/>
            <a:ext cx="2500330" cy="1071570"/>
          </a:xfrm>
          <a:prstGeom prst="round2DiagRect">
            <a:avLst/>
          </a:prstGeom>
        </p:spPr>
        <p:txBody>
          <a:bodyPr>
            <a:normAutofit/>
          </a:bodyPr>
          <a:lstStyle>
            <a:lvl1pPr>
              <a:defRPr sz="2800" baseline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3"/>
          </p:nvPr>
        </p:nvSpPr>
        <p:spPr>
          <a:xfrm rot="20753960">
            <a:off x="91714" y="2951700"/>
            <a:ext cx="2531278" cy="2669078"/>
          </a:xfrm>
        </p:spPr>
        <p:txBody>
          <a:bodyPr/>
          <a:lstStyle>
            <a:lvl1pPr algn="ctr">
              <a:buNone/>
              <a:defRPr sz="2400">
                <a:solidFill>
                  <a:srgbClr val="00B0F0"/>
                </a:solidFill>
              </a:defRPr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Содержимое 5"/>
          <p:cNvSpPr>
            <a:spLocks noGrp="1"/>
          </p:cNvSpPr>
          <p:nvPr>
            <p:ph sz="quarter" idx="14"/>
          </p:nvPr>
        </p:nvSpPr>
        <p:spPr>
          <a:xfrm rot="1035977">
            <a:off x="4438595" y="2093117"/>
            <a:ext cx="2531278" cy="2688350"/>
          </a:xfrm>
        </p:spPr>
        <p:txBody>
          <a:bodyPr/>
          <a:lstStyle>
            <a:lvl1pPr algn="ctr">
              <a:buNone/>
              <a:defRPr sz="2400">
                <a:solidFill>
                  <a:srgbClr val="FFC000"/>
                </a:solidFill>
              </a:defRPr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8" name="Дата 2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036DCAF-C571-4D03-8FAB-8A3B86CCA6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45760-D280-48DF-90FA-8BFD5DE05AF1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C4EB-1033-49F3-A399-1420A3466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E19A0-4F17-41D5-9E14-DE39A8DFD6F2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C8E8E-8075-45E4-A15D-7EEE3F228F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6E934-818B-4A9E-8718-ECABBB824AF0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928DA-A896-4315-8BED-C6B055EA0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2875" y="6637338"/>
            <a:ext cx="885825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 baseline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Жагрова Светлана Николаевна, МОУ СОШ №2 п. Екатериновка Саратовской области; </a:t>
            </a:r>
            <a:r>
              <a:rPr lang="en-US"/>
              <a:t>E-mail: se397@yandex.ru</a:t>
            </a:r>
            <a:endParaRPr lang="ru-RU"/>
          </a:p>
        </p:txBody>
      </p:sp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90000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EFED12AD-03E8-417C-A6AF-7E1706D80BE6}" type="datetime1">
              <a:rPr lang="ru-RU"/>
              <a:pPr>
                <a:defRPr/>
              </a:pPr>
              <a:t>30.09.2013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90000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90000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33AADA32-B96A-47D0-A395-C46FA6646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973305">
            <a:off x="685800" y="1412875"/>
            <a:ext cx="7772400" cy="15113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  <a:latin typeface="Ariston" pitchFamily="66" charset="0"/>
              </a:rPr>
              <a:t>   ГАРНОГО</a:t>
            </a:r>
            <a:endParaRPr lang="ru-RU" sz="7200" b="1" dirty="0">
              <a:solidFill>
                <a:schemeClr val="tx2">
                  <a:lumMod val="75000"/>
                </a:schemeClr>
              </a:solidFill>
              <a:latin typeface="Ariston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0786500">
            <a:off x="250825" y="2781300"/>
            <a:ext cx="7521575" cy="2857500"/>
          </a:xfrm>
        </p:spPr>
        <p:txBody>
          <a:bodyPr/>
          <a:lstStyle/>
          <a:p>
            <a:pPr algn="l"/>
            <a:r>
              <a:rPr lang="ru-RU" sz="7200" b="1" smtClean="0">
                <a:solidFill>
                  <a:srgbClr val="FF0000"/>
                </a:solidFill>
                <a:latin typeface="AnastasiaScript"/>
              </a:rPr>
              <a:t>НАСТРОЮ 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1438" y="642938"/>
            <a:ext cx="3929062" cy="307181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000" b="1" u="sng" dirty="0" smtClean="0">
                <a:solidFill>
                  <a:srgbClr val="009900"/>
                </a:solidFill>
              </a:rPr>
              <a:t>День везіння 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Щасливий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Усміхнений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Все вдається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Все цікаво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Привітні люди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3"/>
          </p:nvPr>
        </p:nvSpPr>
        <p:spPr>
          <a:xfrm>
            <a:off x="5072063" y="3214688"/>
            <a:ext cx="4000500" cy="3143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u="sng" dirty="0" smtClean="0"/>
              <a:t>День невезіння: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rgbClr val="FF0000"/>
                </a:solidFill>
              </a:rPr>
              <a:t>Все дратує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rgbClr val="FF0000"/>
                </a:solidFill>
              </a:rPr>
              <a:t>Прискіпаються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rgbClr val="FF0000"/>
                </a:solidFill>
              </a:rPr>
              <a:t>Нічого не вдається 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800" dirty="0" smtClean="0">
                <a:solidFill>
                  <a:srgbClr val="FF0000"/>
                </a:solidFill>
              </a:rPr>
              <a:t>Все проти вас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85728"/>
            <a:ext cx="7743234" cy="642942"/>
          </a:xfrm>
          <a:ln/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i="1" dirty="0" smtClean="0">
                <a:solidFill>
                  <a:srgbClr val="660066"/>
                </a:solidFill>
                <a:latin typeface="Bookman Old Style" pitchFamily="18" charset="0"/>
              </a:rPr>
              <a:t>Настрій залежить від:</a:t>
            </a:r>
            <a:endParaRPr lang="ru-RU" b="1" i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  <p:sp>
        <p:nvSpPr>
          <p:cNvPr id="31748" name="Содержимое 4"/>
          <p:cNvSpPr>
            <a:spLocks noGrp="1"/>
          </p:cNvSpPr>
          <p:nvPr>
            <p:ph sz="half" idx="1"/>
          </p:nvPr>
        </p:nvSpPr>
        <p:spPr>
          <a:xfrm>
            <a:off x="2428875" y="1143000"/>
            <a:ext cx="5357813" cy="442912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b="1" smtClean="0">
                <a:latin typeface="Bookman Old Style" pitchFamily="18" charset="0"/>
              </a:rPr>
              <a:t>Обставин та емоцій</a:t>
            </a:r>
          </a:p>
          <a:p>
            <a:pPr>
              <a:buFont typeface="Wingdings" pitchFamily="2" charset="2"/>
              <a:buChar char="v"/>
            </a:pPr>
            <a:r>
              <a:rPr lang="uk-UA" b="1" smtClean="0">
                <a:latin typeface="Bookman Old Style" pitchFamily="18" charset="0"/>
              </a:rPr>
              <a:t>Стосунків з оточуючими людьми</a:t>
            </a:r>
          </a:p>
          <a:p>
            <a:pPr>
              <a:buFont typeface="Wingdings" pitchFamily="2" charset="2"/>
              <a:buChar char="v"/>
            </a:pPr>
            <a:r>
              <a:rPr lang="uk-UA" b="1" smtClean="0">
                <a:latin typeface="Bookman Old Style" pitchFamily="18" charset="0"/>
              </a:rPr>
              <a:t>Подій в житті (за бажанням чи всупереч)</a:t>
            </a:r>
          </a:p>
          <a:p>
            <a:pPr>
              <a:buFont typeface="Wingdings" pitchFamily="2" charset="2"/>
              <a:buChar char="v"/>
            </a:pPr>
            <a:r>
              <a:rPr lang="uk-UA" b="1" smtClean="0">
                <a:latin typeface="Bookman Old Style" pitchFamily="18" charset="0"/>
              </a:rPr>
              <a:t>Від оцінки ваших подій (оптиміст чи песиміст)</a:t>
            </a:r>
          </a:p>
          <a:p>
            <a:pPr>
              <a:buFont typeface="Wingdings" pitchFamily="2" charset="2"/>
              <a:buChar char="v"/>
            </a:pPr>
            <a:r>
              <a:rPr lang="uk-UA" b="1" smtClean="0">
                <a:latin typeface="Bookman Old Style" pitchFamily="18" charset="0"/>
              </a:rPr>
              <a:t>Здоров'я людини</a:t>
            </a:r>
            <a:endParaRPr lang="ru-RU" b="1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815242" cy="2063152"/>
          </a:xfrm>
          <a:ln/>
        </p:spPr>
        <p:txBody>
          <a:bodyPr>
            <a:noAutofit/>
          </a:bodyPr>
          <a:lstStyle/>
          <a:p>
            <a:r>
              <a:rPr lang="uk-UA" sz="5400" b="1" i="1" smtClean="0">
                <a:solidFill>
                  <a:srgbClr val="FF0000"/>
                </a:solidFill>
                <a:latin typeface="Ariston"/>
              </a:rPr>
              <a:t>Хто творець хорошого настрою</a:t>
            </a:r>
            <a:r>
              <a:rPr lang="uk-UA" sz="6000" b="1" i="1" smtClean="0">
                <a:solidFill>
                  <a:srgbClr val="FF0000"/>
                </a:solidFill>
                <a:latin typeface="Ariston"/>
              </a:rPr>
              <a:t>?</a:t>
            </a:r>
            <a:endParaRPr lang="ru-RU" sz="6000" b="1" i="1" smtClean="0">
              <a:solidFill>
                <a:srgbClr val="FF0000"/>
              </a:solidFill>
              <a:latin typeface="Aristo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11413" y="1125538"/>
            <a:ext cx="5357812" cy="44291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400" b="1" i="1" dirty="0" smtClean="0">
                <a:solidFill>
                  <a:srgbClr val="00B0F0"/>
                </a:solidFill>
                <a:latin typeface="Cambria" pitchFamily="18" charset="0"/>
              </a:rPr>
              <a:t>Від самої людини залежить, яким буде настрій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400" b="1" i="1" dirty="0" smtClean="0">
                <a:solidFill>
                  <a:srgbClr val="00B0F0"/>
                </a:solidFill>
                <a:latin typeface="Cambria" pitchFamily="18" charset="0"/>
              </a:rPr>
              <a:t>у неї</a:t>
            </a:r>
            <a:endParaRPr lang="ru-RU" sz="4400" b="1" i="1" dirty="0">
              <a:solidFill>
                <a:srgbClr val="00B0F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8399" y="620688"/>
            <a:ext cx="5000660" cy="1728192"/>
          </a:xfrm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8800" b="1" dirty="0" smtClean="0">
                <a:solidFill>
                  <a:srgbClr val="CC00CC"/>
                </a:solidFill>
                <a:latin typeface="AnastasiaScript" pitchFamily="2" charset="0"/>
              </a:rPr>
              <a:t>Настрій </a:t>
            </a:r>
            <a:endParaRPr lang="ru-RU" sz="8800" b="1" dirty="0">
              <a:solidFill>
                <a:srgbClr val="CC00CC"/>
              </a:solidFill>
              <a:latin typeface="AnastasiaScript" pitchFamily="2" charset="0"/>
            </a:endParaRPr>
          </a:p>
        </p:txBody>
      </p:sp>
      <p:sp>
        <p:nvSpPr>
          <p:cNvPr id="33796" name="Содержимое 4"/>
          <p:cNvSpPr>
            <a:spLocks noGrp="1"/>
          </p:cNvSpPr>
          <p:nvPr>
            <p:ph sz="half" idx="1"/>
          </p:nvPr>
        </p:nvSpPr>
        <p:spPr>
          <a:xfrm>
            <a:off x="2428875" y="1143000"/>
            <a:ext cx="5357813" cy="4429125"/>
          </a:xfrm>
        </p:spPr>
        <p:txBody>
          <a:bodyPr/>
          <a:lstStyle/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r>
              <a:rPr lang="uk-UA" sz="5400" b="1" smtClean="0">
                <a:latin typeface="AnastasiaScript"/>
              </a:rPr>
              <a:t>викликає зміни в роботі організму:</a:t>
            </a:r>
          </a:p>
          <a:p>
            <a:pPr>
              <a:buFont typeface="Arial" charset="0"/>
              <a:buNone/>
            </a:pPr>
            <a:endParaRPr lang="ru-RU" sz="5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1438" y="642938"/>
            <a:ext cx="3929062" cy="30718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4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В діяльності м'язів обличчя (міміка)</a:t>
            </a:r>
            <a:endParaRPr lang="ru-RU" sz="4400" b="1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4818" name="Текст 4"/>
          <p:cNvSpPr>
            <a:spLocks noGrp="1"/>
          </p:cNvSpPr>
          <p:nvPr>
            <p:ph type="body" idx="13"/>
          </p:nvPr>
        </p:nvSpPr>
        <p:spPr>
          <a:xfrm>
            <a:off x="5072063" y="3214688"/>
            <a:ext cx="4000500" cy="3143250"/>
          </a:xfrm>
        </p:spPr>
        <p:txBody>
          <a:bodyPr/>
          <a:lstStyle/>
          <a:p>
            <a:r>
              <a:rPr lang="uk-UA" sz="4000" b="1" smtClean="0">
                <a:solidFill>
                  <a:srgbClr val="E82AB6"/>
                </a:solidFill>
                <a:latin typeface="Comic Sans MS" pitchFamily="66" charset="0"/>
              </a:rPr>
              <a:t>В діяльності </a:t>
            </a:r>
          </a:p>
          <a:p>
            <a:r>
              <a:rPr lang="uk-UA" sz="4000" b="1" smtClean="0">
                <a:solidFill>
                  <a:srgbClr val="E82AB6"/>
                </a:solidFill>
                <a:latin typeface="Comic Sans MS" pitchFamily="66" charset="0"/>
              </a:rPr>
              <a:t>м'язів тіла (пантоміміка)</a:t>
            </a:r>
            <a:endParaRPr lang="ru-RU" sz="4000" b="1" smtClean="0">
              <a:solidFill>
                <a:srgbClr val="E82AB6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800" b="1" dirty="0" smtClean="0">
                <a:solidFill>
                  <a:srgbClr val="FFFF00"/>
                </a:solidFill>
              </a:rPr>
              <a:t>ХОРОШИЙ  НАСТРІЙ</a:t>
            </a:r>
            <a:endParaRPr lang="en-US" sz="4800" b="1" dirty="0">
              <a:solidFill>
                <a:srgbClr val="FFFF00"/>
              </a:solidFill>
            </a:endParaRPr>
          </a:p>
        </p:txBody>
      </p:sp>
      <p:sp>
        <p:nvSpPr>
          <p:cNvPr id="35844" name="AutoShape 3"/>
          <p:cNvSpPr>
            <a:spLocks noChangeArrowheads="1"/>
          </p:cNvSpPr>
          <p:nvPr/>
        </p:nvSpPr>
        <p:spPr bwMode="gray">
          <a:xfrm>
            <a:off x="762000" y="2863850"/>
            <a:ext cx="2297113" cy="3155950"/>
          </a:xfrm>
          <a:prstGeom prst="roundRect">
            <a:avLst>
              <a:gd name="adj" fmla="val 4690"/>
            </a:avLst>
          </a:prstGeom>
          <a:solidFill>
            <a:srgbClr val="A9DC86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A9DC86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45" name="AutoShape 4"/>
          <p:cNvSpPr>
            <a:spLocks noChangeArrowheads="1"/>
          </p:cNvSpPr>
          <p:nvPr/>
        </p:nvSpPr>
        <p:spPr bwMode="gray">
          <a:xfrm>
            <a:off x="762000" y="2286000"/>
            <a:ext cx="2438400" cy="4397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66B828"/>
              </a:gs>
              <a:gs pos="100000">
                <a:srgbClr val="2F611D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46" name="AutoShape 7"/>
          <p:cNvSpPr>
            <a:spLocks noChangeArrowheads="1"/>
          </p:cNvSpPr>
          <p:nvPr/>
        </p:nvSpPr>
        <p:spPr bwMode="gray">
          <a:xfrm>
            <a:off x="3424238" y="2863850"/>
            <a:ext cx="2295525" cy="3155950"/>
          </a:xfrm>
          <a:prstGeom prst="roundRect">
            <a:avLst>
              <a:gd name="adj" fmla="val 4690"/>
            </a:avLst>
          </a:prstGeom>
          <a:solidFill>
            <a:srgbClr val="F1D08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1D08F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47" name="AutoShape 11"/>
          <p:cNvSpPr>
            <a:spLocks noChangeArrowheads="1"/>
          </p:cNvSpPr>
          <p:nvPr/>
        </p:nvSpPr>
        <p:spPr bwMode="gray">
          <a:xfrm>
            <a:off x="6088063" y="2863850"/>
            <a:ext cx="2293937" cy="3155950"/>
          </a:xfrm>
          <a:prstGeom prst="roundRect">
            <a:avLst>
              <a:gd name="adj" fmla="val 4690"/>
            </a:avLst>
          </a:prstGeom>
          <a:solidFill>
            <a:srgbClr val="6FC5E3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FC5E3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48" name="Freeform 15"/>
          <p:cNvSpPr>
            <a:spLocks/>
          </p:cNvSpPr>
          <p:nvPr/>
        </p:nvSpPr>
        <p:spPr bwMode="gray">
          <a:xfrm rot="1332565">
            <a:off x="2514600" y="1219200"/>
            <a:ext cx="1466850" cy="1157288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93D267">
                  <a:alpha val="32001"/>
                </a:srgbClr>
              </a:gs>
              <a:gs pos="100000">
                <a:srgbClr val="88CE58"/>
              </a:gs>
            </a:gsLst>
            <a:lin ang="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49" name="Freeform 16"/>
          <p:cNvSpPr>
            <a:spLocks/>
          </p:cNvSpPr>
          <p:nvPr/>
        </p:nvSpPr>
        <p:spPr bwMode="gray">
          <a:xfrm rot="1754271">
            <a:off x="5467350" y="1219200"/>
            <a:ext cx="1466850" cy="1155700"/>
          </a:xfrm>
          <a:custGeom>
            <a:avLst/>
            <a:gdLst>
              <a:gd name="T0" fmla="*/ 0 w 982"/>
              <a:gd name="T1" fmla="*/ 774 h 774"/>
              <a:gd name="T2" fmla="*/ 2 w 982"/>
              <a:gd name="T3" fmla="*/ 770 h 774"/>
              <a:gd name="T4" fmla="*/ 8 w 982"/>
              <a:gd name="T5" fmla="*/ 754 h 774"/>
              <a:gd name="T6" fmla="*/ 16 w 982"/>
              <a:gd name="T7" fmla="*/ 730 h 774"/>
              <a:gd name="T8" fmla="*/ 32 w 982"/>
              <a:gd name="T9" fmla="*/ 698 h 774"/>
              <a:gd name="T10" fmla="*/ 50 w 982"/>
              <a:gd name="T11" fmla="*/ 660 h 774"/>
              <a:gd name="T12" fmla="*/ 76 w 982"/>
              <a:gd name="T13" fmla="*/ 618 h 774"/>
              <a:gd name="T14" fmla="*/ 106 w 982"/>
              <a:gd name="T15" fmla="*/ 574 h 774"/>
              <a:gd name="T16" fmla="*/ 142 w 982"/>
              <a:gd name="T17" fmla="*/ 528 h 774"/>
              <a:gd name="T18" fmla="*/ 186 w 982"/>
              <a:gd name="T19" fmla="*/ 482 h 774"/>
              <a:gd name="T20" fmla="*/ 236 w 982"/>
              <a:gd name="T21" fmla="*/ 438 h 774"/>
              <a:gd name="T22" fmla="*/ 294 w 982"/>
              <a:gd name="T23" fmla="*/ 398 h 774"/>
              <a:gd name="T24" fmla="*/ 360 w 982"/>
              <a:gd name="T25" fmla="*/ 360 h 774"/>
              <a:gd name="T26" fmla="*/ 426 w 982"/>
              <a:gd name="T27" fmla="*/ 332 h 774"/>
              <a:gd name="T28" fmla="*/ 488 w 982"/>
              <a:gd name="T29" fmla="*/ 314 h 774"/>
              <a:gd name="T30" fmla="*/ 544 w 982"/>
              <a:gd name="T31" fmla="*/ 304 h 774"/>
              <a:gd name="T32" fmla="*/ 594 w 982"/>
              <a:gd name="T33" fmla="*/ 300 h 774"/>
              <a:gd name="T34" fmla="*/ 638 w 982"/>
              <a:gd name="T35" fmla="*/ 300 h 774"/>
              <a:gd name="T36" fmla="*/ 678 w 982"/>
              <a:gd name="T37" fmla="*/ 304 h 774"/>
              <a:gd name="T38" fmla="*/ 710 w 982"/>
              <a:gd name="T39" fmla="*/ 312 h 774"/>
              <a:gd name="T40" fmla="*/ 736 w 982"/>
              <a:gd name="T41" fmla="*/ 320 h 774"/>
              <a:gd name="T42" fmla="*/ 754 w 982"/>
              <a:gd name="T43" fmla="*/ 326 h 774"/>
              <a:gd name="T44" fmla="*/ 766 w 982"/>
              <a:gd name="T45" fmla="*/ 332 h 774"/>
              <a:gd name="T46" fmla="*/ 770 w 982"/>
              <a:gd name="T47" fmla="*/ 334 h 774"/>
              <a:gd name="T48" fmla="*/ 680 w 982"/>
              <a:gd name="T49" fmla="*/ 476 h 774"/>
              <a:gd name="T50" fmla="*/ 982 w 982"/>
              <a:gd name="T51" fmla="*/ 370 h 774"/>
              <a:gd name="T52" fmla="*/ 912 w 982"/>
              <a:gd name="T53" fmla="*/ 0 h 774"/>
              <a:gd name="T54" fmla="*/ 854 w 982"/>
              <a:gd name="T55" fmla="*/ 150 h 774"/>
              <a:gd name="T56" fmla="*/ 850 w 982"/>
              <a:gd name="T57" fmla="*/ 148 h 774"/>
              <a:gd name="T58" fmla="*/ 838 w 982"/>
              <a:gd name="T59" fmla="*/ 142 h 774"/>
              <a:gd name="T60" fmla="*/ 822 w 982"/>
              <a:gd name="T61" fmla="*/ 134 h 774"/>
              <a:gd name="T62" fmla="*/ 798 w 982"/>
              <a:gd name="T63" fmla="*/ 126 h 774"/>
              <a:gd name="T64" fmla="*/ 768 w 982"/>
              <a:gd name="T65" fmla="*/ 120 h 774"/>
              <a:gd name="T66" fmla="*/ 732 w 982"/>
              <a:gd name="T67" fmla="*/ 114 h 774"/>
              <a:gd name="T68" fmla="*/ 692 w 982"/>
              <a:gd name="T69" fmla="*/ 110 h 774"/>
              <a:gd name="T70" fmla="*/ 646 w 982"/>
              <a:gd name="T71" fmla="*/ 110 h 774"/>
              <a:gd name="T72" fmla="*/ 596 w 982"/>
              <a:gd name="T73" fmla="*/ 116 h 774"/>
              <a:gd name="T74" fmla="*/ 540 w 982"/>
              <a:gd name="T75" fmla="*/ 126 h 774"/>
              <a:gd name="T76" fmla="*/ 482 w 982"/>
              <a:gd name="T77" fmla="*/ 146 h 774"/>
              <a:gd name="T78" fmla="*/ 422 w 982"/>
              <a:gd name="T79" fmla="*/ 172 h 774"/>
              <a:gd name="T80" fmla="*/ 356 w 982"/>
              <a:gd name="T81" fmla="*/ 210 h 774"/>
              <a:gd name="T82" fmla="*/ 290 w 982"/>
              <a:gd name="T83" fmla="*/ 258 h 774"/>
              <a:gd name="T84" fmla="*/ 230 w 982"/>
              <a:gd name="T85" fmla="*/ 310 h 774"/>
              <a:gd name="T86" fmla="*/ 178 w 982"/>
              <a:gd name="T87" fmla="*/ 364 h 774"/>
              <a:gd name="T88" fmla="*/ 136 w 982"/>
              <a:gd name="T89" fmla="*/ 422 h 774"/>
              <a:gd name="T90" fmla="*/ 100 w 982"/>
              <a:gd name="T91" fmla="*/ 480 h 774"/>
              <a:gd name="T92" fmla="*/ 72 w 982"/>
              <a:gd name="T93" fmla="*/ 536 h 774"/>
              <a:gd name="T94" fmla="*/ 48 w 982"/>
              <a:gd name="T95" fmla="*/ 590 h 774"/>
              <a:gd name="T96" fmla="*/ 30 w 982"/>
              <a:gd name="T97" fmla="*/ 640 h 774"/>
              <a:gd name="T98" fmla="*/ 18 w 982"/>
              <a:gd name="T99" fmla="*/ 684 h 774"/>
              <a:gd name="T100" fmla="*/ 8 w 982"/>
              <a:gd name="T101" fmla="*/ 722 h 774"/>
              <a:gd name="T102" fmla="*/ 4 w 982"/>
              <a:gd name="T103" fmla="*/ 750 h 774"/>
              <a:gd name="T104" fmla="*/ 0 w 982"/>
              <a:gd name="T105" fmla="*/ 768 h 774"/>
              <a:gd name="T106" fmla="*/ 0 w 982"/>
              <a:gd name="T107" fmla="*/ 774 h 77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982"/>
              <a:gd name="T163" fmla="*/ 0 h 774"/>
              <a:gd name="T164" fmla="*/ 982 w 982"/>
              <a:gd name="T165" fmla="*/ 774 h 774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rgbClr val="B48EED">
                  <a:alpha val="32001"/>
                </a:srgbClr>
              </a:gs>
              <a:gs pos="100000">
                <a:srgbClr val="AD83EB"/>
              </a:gs>
            </a:gsLst>
            <a:lin ang="0" scaled="1"/>
          </a:gra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7524" name="Text Box 20"/>
          <p:cNvSpPr txBox="1">
            <a:spLocks noChangeArrowheads="1"/>
          </p:cNvSpPr>
          <p:nvPr/>
        </p:nvSpPr>
        <p:spPr bwMode="gray">
          <a:xfrm>
            <a:off x="838200" y="3124200"/>
            <a:ext cx="2133600" cy="954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>
                <a:solidFill>
                  <a:srgbClr val="00FFFF"/>
                </a:solidFill>
                <a:latin typeface="Comic Sans MS" pitchFamily="66" charset="0"/>
              </a:rPr>
              <a:t>Позитивні емоції</a:t>
            </a:r>
            <a:endParaRPr lang="en-US" sz="2800" b="1">
              <a:solidFill>
                <a:srgbClr val="00FFFF"/>
              </a:solidFill>
              <a:latin typeface="Comic Sans MS" pitchFamily="66" charset="0"/>
            </a:endParaRPr>
          </a:p>
        </p:txBody>
      </p:sp>
      <p:sp>
        <p:nvSpPr>
          <p:cNvPr id="277525" name="Text Box 21"/>
          <p:cNvSpPr txBox="1">
            <a:spLocks noChangeArrowheads="1"/>
          </p:cNvSpPr>
          <p:nvPr/>
        </p:nvSpPr>
        <p:spPr bwMode="gray">
          <a:xfrm>
            <a:off x="3505200" y="3097213"/>
            <a:ext cx="2133600" cy="2062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>
                <a:solidFill>
                  <a:srgbClr val="FF00FF"/>
                </a:solidFill>
                <a:latin typeface="Comic Sans MS" pitchFamily="66" charset="0"/>
              </a:rPr>
              <a:t>Сміх </a:t>
            </a:r>
            <a:r>
              <a:rPr lang="uk-UA" sz="3200" b="1">
                <a:solidFill>
                  <a:srgbClr val="FF00FF"/>
                </a:solidFill>
                <a:latin typeface="Comic Sans MS" pitchFamily="66" charset="0"/>
              </a:rPr>
              <a:t>корисний</a:t>
            </a:r>
            <a:r>
              <a:rPr lang="uk-UA" sz="3200">
                <a:solidFill>
                  <a:srgbClr val="FF00FF"/>
                </a:solidFill>
                <a:latin typeface="Comic Sans MS" pitchFamily="66" charset="0"/>
              </a:rPr>
              <a:t> для здоров'я </a:t>
            </a:r>
            <a:endParaRPr lang="en-US" sz="3200">
              <a:solidFill>
                <a:srgbClr val="FF00FF"/>
              </a:solidFill>
              <a:latin typeface="Comic Sans MS" pitchFamily="66" charset="0"/>
            </a:endParaRPr>
          </a:p>
        </p:txBody>
      </p:sp>
      <p:sp>
        <p:nvSpPr>
          <p:cNvPr id="277526" name="Text Box 22"/>
          <p:cNvSpPr txBox="1">
            <a:spLocks noChangeArrowheads="1"/>
          </p:cNvSpPr>
          <p:nvPr/>
        </p:nvSpPr>
        <p:spPr bwMode="gray">
          <a:xfrm>
            <a:off x="6172200" y="3065463"/>
            <a:ext cx="2133600" cy="30464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FFFFFF"/>
                </a:solidFill>
                <a:latin typeface="Comic Sans MS" pitchFamily="66" charset="0"/>
              </a:rPr>
              <a:t>Посмішка збагачує того, кому її дарують, не збіднюючи того хто нею  ділиться</a:t>
            </a:r>
            <a:endParaRPr lang="en-US" sz="2400" b="1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35853" name="AutoShape 23"/>
          <p:cNvSpPr>
            <a:spLocks noChangeArrowheads="1"/>
          </p:cNvSpPr>
          <p:nvPr/>
        </p:nvSpPr>
        <p:spPr bwMode="gray">
          <a:xfrm>
            <a:off x="3429000" y="2303463"/>
            <a:ext cx="2438400" cy="4397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79133"/>
              </a:gs>
              <a:gs pos="100000">
                <a:srgbClr val="634318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5854" name="AutoShape 24"/>
          <p:cNvSpPr>
            <a:spLocks noChangeArrowheads="1"/>
          </p:cNvSpPr>
          <p:nvPr/>
        </p:nvSpPr>
        <p:spPr bwMode="gray">
          <a:xfrm>
            <a:off x="6096000" y="2286000"/>
            <a:ext cx="2438400" cy="4397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4B71DD"/>
              </a:gs>
              <a:gs pos="100000">
                <a:srgbClr val="233466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24" grpId="0"/>
      <p:bldP spid="277525" grpId="0"/>
      <p:bldP spid="2775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:\Documents and Settings\Aida\Рабочий стол\НОвая ГРАФИКА сборник\КАРТИНКИ СБОРНИК_ школьные\__Flo11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188" y="4286250"/>
            <a:ext cx="85725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 rot="21075710">
            <a:off x="785813" y="1643063"/>
            <a:ext cx="7772400" cy="1470025"/>
          </a:xfrm>
        </p:spPr>
        <p:txBody>
          <a:bodyPr/>
          <a:lstStyle/>
          <a:p>
            <a:r>
              <a:rPr lang="uk-UA" sz="6000" b="1" smtClean="0">
                <a:latin typeface="Comic Sans MS" pitchFamily="66" charset="0"/>
              </a:rPr>
              <a:t>ДАРУЙТЕ </a:t>
            </a:r>
            <a:endParaRPr lang="ru-RU" sz="6000" b="1" smtClean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0529316">
            <a:off x="1622425" y="3584575"/>
            <a:ext cx="7246938" cy="1752600"/>
          </a:xfrm>
        </p:spPr>
        <p:txBody>
          <a:bodyPr/>
          <a:lstStyle/>
          <a:p>
            <a:r>
              <a:rPr lang="uk-UA" sz="6600" b="1" smtClean="0">
                <a:solidFill>
                  <a:srgbClr val="7030A0"/>
                </a:solidFill>
                <a:latin typeface="Segoe Script"/>
              </a:rPr>
              <a:t>ПОСМІШКИ !</a:t>
            </a:r>
            <a:endParaRPr lang="ru-RU" sz="6600" b="1" smtClean="0">
              <a:solidFill>
                <a:srgbClr val="7030A0"/>
              </a:solidFill>
              <a:latin typeface="Segoe Script"/>
            </a:endParaRPr>
          </a:p>
        </p:txBody>
      </p:sp>
      <p:pic>
        <p:nvPicPr>
          <p:cNvPr id="36869" name="Picture 3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63" y="5500688"/>
            <a:ext cx="1023937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4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72313" y="42862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5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86688" y="5429250"/>
            <a:ext cx="6905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6" descr="H:\Documents and Settings\Aida\Рабочий стол\НОвая ГРАФИКА сборник\КАРТИНКИ СБОРНИК_ школьные\flow58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7688" y="0"/>
            <a:ext cx="6905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5000660" cy="2279176"/>
          </a:xfrm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Прогноз погоди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11413" y="2708275"/>
            <a:ext cx="5375275" cy="2863850"/>
          </a:xfrm>
        </p:spPr>
        <p:txBody>
          <a:bodyPr rtlCol="0">
            <a:normAutofit fontScale="85000" lnSpcReduction="20000"/>
          </a:bodyPr>
          <a:lstStyle/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b="1" dirty="0" smtClean="0">
                <a:latin typeface="Bookman Old Style" pitchFamily="18" charset="0"/>
              </a:rPr>
              <a:t>Штормове попередження </a:t>
            </a:r>
            <a:r>
              <a:rPr lang="uk-UA" b="1" i="1" dirty="0" smtClean="0">
                <a:latin typeface="Bookman Old Style" pitchFamily="18" charset="0"/>
              </a:rPr>
              <a:t>(погана погода – мене не чіпати)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b="1" dirty="0" err="1" smtClean="0">
                <a:latin typeface="Bookman Old Style" pitchFamily="18" charset="0"/>
              </a:rPr>
              <a:t>“Із-за</a:t>
            </a:r>
            <a:r>
              <a:rPr lang="uk-UA" b="1" dirty="0" smtClean="0">
                <a:latin typeface="Bookman Old Style" pitchFamily="18" charset="0"/>
              </a:rPr>
              <a:t> хмар визирнуло </a:t>
            </a:r>
            <a:r>
              <a:rPr lang="uk-UA" b="1" dirty="0" err="1" smtClean="0">
                <a:latin typeface="Bookman Old Style" pitchFamily="18" charset="0"/>
              </a:rPr>
              <a:t>сонечко”</a:t>
            </a:r>
            <a:r>
              <a:rPr lang="uk-UA" b="1" dirty="0" smtClean="0">
                <a:latin typeface="Bookman Old Style" pitchFamily="18" charset="0"/>
              </a:rPr>
              <a:t> </a:t>
            </a:r>
            <a:r>
              <a:rPr lang="uk-UA" b="1" i="1" dirty="0" smtClean="0">
                <a:latin typeface="Bookman Old Style" pitchFamily="18" charset="0"/>
              </a:rPr>
              <a:t>(мені стало краще)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b="1" dirty="0" err="1" smtClean="0">
                <a:latin typeface="Bookman Old Style" pitchFamily="18" charset="0"/>
              </a:rPr>
              <a:t>“Сонечко”</a:t>
            </a:r>
            <a:r>
              <a:rPr lang="uk-UA" b="1" dirty="0" smtClean="0">
                <a:latin typeface="Bookman Old Style" pitchFamily="18" charset="0"/>
              </a:rPr>
              <a:t> </a:t>
            </a:r>
            <a:r>
              <a:rPr lang="uk-UA" b="1" i="1" dirty="0" smtClean="0">
                <a:latin typeface="Bookman Old Style" pitchFamily="18" charset="0"/>
              </a:rPr>
              <a:t>(у мене гарний настрій</a:t>
            </a:r>
            <a:r>
              <a:rPr lang="uk-UA" sz="2000" i="1" dirty="0" smtClean="0"/>
              <a:t>)</a:t>
            </a:r>
            <a:endParaRPr lang="ru-RU" sz="2000" i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1438" y="642938"/>
            <a:ext cx="3929062" cy="30718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400" b="1" u="sng" dirty="0" smtClean="0">
                <a:solidFill>
                  <a:srgbClr val="FF0000"/>
                </a:solidFill>
                <a:latin typeface="Bookman Old Style" pitchFamily="18" charset="0"/>
              </a:rPr>
              <a:t>Психічне здоров'я</a:t>
            </a:r>
            <a:r>
              <a:rPr lang="uk-UA" sz="2400" b="1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uk-UA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– це коли людина позитивно оцінює себе та інших людей, уміє долати невдачі, поводитися як господар свого життя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3"/>
          </p:nvPr>
        </p:nvSpPr>
        <p:spPr>
          <a:xfrm>
            <a:off x="5076825" y="3214688"/>
            <a:ext cx="3995738" cy="3143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u="sng" dirty="0" smtClean="0">
                <a:solidFill>
                  <a:srgbClr val="FF0000"/>
                </a:solidFill>
                <a:latin typeface="Bookman Old Style" pitchFamily="18" charset="0"/>
              </a:rPr>
              <a:t>Духовне здоров'я 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– це коли людина відчуває красу навколишнього світу, чинить справедливо, живе з почуттям любові, співчуття та відповідальності, прагне стати кращою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6912768" cy="1872208"/>
          </a:xfrm>
          <a:ln/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911F68"/>
                </a:solidFill>
                <a:latin typeface="Bookman Old Style" pitchFamily="18" charset="0"/>
              </a:rPr>
              <a:t>Психічне здоров'я залежить від:</a:t>
            </a:r>
            <a:endParaRPr lang="ru-RU" b="1" dirty="0">
              <a:solidFill>
                <a:srgbClr val="911F68"/>
              </a:solidFill>
              <a:latin typeface="Bookman Old Style" pitchFamily="18" charset="0"/>
            </a:endParaRPr>
          </a:p>
        </p:txBody>
      </p:sp>
      <p:sp>
        <p:nvSpPr>
          <p:cNvPr id="24580" name="Содержимое 2"/>
          <p:cNvSpPr>
            <a:spLocks noGrp="1"/>
          </p:cNvSpPr>
          <p:nvPr>
            <p:ph sz="half" idx="1"/>
          </p:nvPr>
        </p:nvSpPr>
        <p:spPr>
          <a:xfrm>
            <a:off x="2428875" y="1143000"/>
            <a:ext cx="5357813" cy="4429125"/>
          </a:xfrm>
        </p:spPr>
        <p:txBody>
          <a:bodyPr/>
          <a:lstStyle/>
          <a:p>
            <a:endParaRPr lang="uk-UA" smtClean="0"/>
          </a:p>
          <a:p>
            <a:endParaRPr lang="uk-UA" smtClean="0"/>
          </a:p>
          <a:p>
            <a:pPr>
              <a:buFont typeface="Wingdings" pitchFamily="2" charset="2"/>
              <a:buChar char="ü"/>
            </a:pPr>
            <a:r>
              <a:rPr lang="uk-UA" sz="3600" b="1" smtClean="0"/>
              <a:t>Від самої людини</a:t>
            </a:r>
          </a:p>
          <a:p>
            <a:pPr>
              <a:buFont typeface="Wingdings" pitchFamily="2" charset="2"/>
              <a:buChar char="ü"/>
            </a:pPr>
            <a:r>
              <a:rPr lang="uk-UA" sz="3600" b="1" smtClean="0"/>
              <a:t>Від уміння спілкуватися з іншими</a:t>
            </a:r>
          </a:p>
          <a:p>
            <a:pPr>
              <a:buFont typeface="Wingdings" pitchFamily="2" charset="2"/>
              <a:buChar char="ü"/>
            </a:pPr>
            <a:r>
              <a:rPr lang="uk-UA" sz="3600" b="1" smtClean="0"/>
              <a:t>Це природна якість</a:t>
            </a:r>
          </a:p>
          <a:p>
            <a:pPr>
              <a:buFont typeface="Wingdings" pitchFamily="2" charset="2"/>
              <a:buChar char="ü"/>
            </a:pPr>
            <a:r>
              <a:rPr lang="uk-UA" sz="3600" b="1" smtClean="0"/>
              <a:t>Від виховання</a:t>
            </a:r>
            <a:endParaRPr lang="ru-RU" sz="3600" b="1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702550" cy="2305050"/>
          </a:xfrm>
        </p:spPr>
        <p:txBody>
          <a:bodyPr/>
          <a:lstStyle/>
          <a:p>
            <a:r>
              <a:rPr lang="ru-RU" sz="6000" b="1" smtClean="0">
                <a:latin typeface="Bookman Old Style" pitchFamily="18" charset="0"/>
              </a:rPr>
              <a:t>НАСТР</a:t>
            </a:r>
            <a:r>
              <a:rPr lang="uk-UA" sz="6000" b="1" smtClean="0">
                <a:latin typeface="Bookman Old Style" pitchFamily="18" charset="0"/>
              </a:rPr>
              <a:t>ІЙ І ЗДОРОВ</a:t>
            </a:r>
            <a:r>
              <a:rPr lang="en-US" sz="6000" b="1" smtClean="0">
                <a:latin typeface="Bookman Old Style" pitchFamily="18" charset="0"/>
              </a:rPr>
              <a:t>`</a:t>
            </a:r>
            <a:r>
              <a:rPr lang="uk-UA" sz="6000" b="1" smtClean="0">
                <a:latin typeface="Bookman Old Style" pitchFamily="18" charset="0"/>
              </a:rPr>
              <a:t>Я</a:t>
            </a:r>
            <a:endParaRPr lang="ru-RU" sz="6000" b="1" smtClean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2420938"/>
            <a:ext cx="6191250" cy="32178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8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ВПЛИВ НАСТРОЮ НА СПІЛКУВАННЯ І ЗДОРОВ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`</a:t>
            </a:r>
            <a:r>
              <a:rPr lang="uk-UA" sz="48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Я</a:t>
            </a:r>
            <a:endParaRPr lang="ru-RU" sz="4800" b="1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balanced" dir="t">
              <a:rot lat="0" lon="0" rev="2100000"/>
            </a:lightRig>
          </a:scene3d>
          <a:sp3d>
            <a:bevelT w="165100" prst="coolSlant"/>
          </a:sp3d>
        </p:spPr>
        <p:txBody>
          <a:bodyPr rtlCol="0">
            <a:normAutofit/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b="1" dirty="0" smtClean="0">
                <a:ln w="50800"/>
                <a:solidFill>
                  <a:srgbClr val="FF0000"/>
                </a:solidFill>
                <a:latin typeface="Bookman Old Style" pitchFamily="18" charset="0"/>
              </a:rPr>
              <a:t>мета</a:t>
            </a:r>
            <a:endParaRPr lang="ru-RU" sz="6000" b="1" dirty="0">
              <a:ln w="50800"/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7037" y="1577975"/>
            <a:ext cx="8229600" cy="4525963"/>
          </a:xfrm>
          <a:scene3d>
            <a:camera prst="orthographicFront"/>
            <a:lightRig rig="flat" dir="tl">
              <a:rot lat="0" lon="0" rev="6600000"/>
            </a:lightRig>
          </a:scene3d>
          <a:sp3d>
            <a:bevelT w="165100" prst="coolSlant"/>
          </a:sp3d>
        </p:spPr>
        <p:txBody>
          <a:bodyPr rtlCol="0">
            <a:normAutofit fontScale="47500" lnSpcReduction="20000"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Сформувати поняття настрою, його вплив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на спілкування та здоров'я;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Навчитися розрізняти види настрою;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Розвивати навички контролю й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поліпшення свого настрою;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Виховувати бажання підтримувати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6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позитивний настрій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260648"/>
            <a:ext cx="7848872" cy="1487088"/>
          </a:xfrm>
          <a:ln/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000" b="1" dirty="0" smtClean="0">
                <a:solidFill>
                  <a:srgbClr val="009900"/>
                </a:solidFill>
                <a:latin typeface="Bookman Old Style" pitchFamily="18" charset="0"/>
              </a:rPr>
              <a:t>Розгадайте ребус</a:t>
            </a:r>
            <a:endParaRPr lang="ru-RU" sz="6000" b="1" dirty="0">
              <a:solidFill>
                <a:srgbClr val="009900"/>
              </a:solidFill>
              <a:latin typeface="Bookman Old Style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2428875" y="1143000"/>
            <a:ext cx="5357813" cy="4429125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8000" b="1" dirty="0" smtClean="0">
                <a:latin typeface="Arial Black" pitchFamily="34" charset="0"/>
              </a:rPr>
              <a:t>ТРІЙ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8000" b="1" dirty="0" smtClean="0">
                <a:latin typeface="Arial Black" pitchFamily="34" charset="0"/>
              </a:rPr>
              <a:t>______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8000" b="1" dirty="0" smtClean="0">
                <a:latin typeface="Arial Black" pitchFamily="34" charset="0"/>
              </a:rPr>
              <a:t>с</a:t>
            </a:r>
            <a:endParaRPr lang="ru-RU" sz="80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6879138" cy="1631104"/>
          </a:xfrm>
          <a:ln/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6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НАСТРІЙ – </a:t>
            </a:r>
            <a:endParaRPr lang="ru-RU" sz="66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28875" y="1143000"/>
            <a:ext cx="5357813" cy="44291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    </a:t>
            </a:r>
            <a:r>
              <a:rPr lang="uk-UA" sz="3500" b="1" dirty="0" smtClean="0">
                <a:latin typeface="Bookman Old Style" pitchFamily="18" charset="0"/>
              </a:rPr>
              <a:t>це стійкий психологічний стан, загальний показник психічного здоров'я. Це певна рівновага всі проявів психічного життя </a:t>
            </a:r>
            <a:r>
              <a:rPr lang="uk-UA" sz="3500" b="1" i="1" dirty="0" smtClean="0">
                <a:latin typeface="Bookman Old Style" pitchFamily="18" charset="0"/>
              </a:rPr>
              <a:t>(емоцій, переживань тощо)</a:t>
            </a:r>
            <a:endParaRPr lang="ru-RU" sz="35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599218" cy="2279176"/>
          </a:xfrm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8800" b="1" dirty="0" smtClean="0">
                <a:solidFill>
                  <a:srgbClr val="00FFFF"/>
                </a:solidFill>
              </a:rPr>
              <a:t>НАСТРІЙ </a:t>
            </a:r>
            <a:endParaRPr lang="ru-RU" sz="8800" b="1" dirty="0">
              <a:solidFill>
                <a:srgbClr val="00FFFF"/>
              </a:solidFill>
            </a:endParaRPr>
          </a:p>
        </p:txBody>
      </p:sp>
      <p:sp>
        <p:nvSpPr>
          <p:cNvPr id="29700" name="Содержимое 2"/>
          <p:cNvSpPr>
            <a:spLocks noGrp="1"/>
          </p:cNvSpPr>
          <p:nvPr>
            <p:ph sz="half" idx="1"/>
          </p:nvPr>
        </p:nvSpPr>
        <p:spPr>
          <a:xfrm>
            <a:off x="2428875" y="1143000"/>
            <a:ext cx="5357813" cy="4429125"/>
          </a:xfrm>
        </p:spPr>
        <p:txBody>
          <a:bodyPr/>
          <a:lstStyle/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endParaRPr lang="uk-UA" smtClean="0"/>
          </a:p>
          <a:p>
            <a:pPr algn="ctr">
              <a:buFont typeface="Arial" charset="0"/>
              <a:buNone/>
            </a:pPr>
            <a:r>
              <a:rPr lang="uk-UA" sz="9600" smtClean="0"/>
              <a:t>(+) = (-)</a:t>
            </a:r>
          </a:p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009">
  <a:themeElements>
    <a:clrScheme name="Другая 50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215</Words>
  <Application>Microsoft Office PowerPoint</Application>
  <PresentationFormat>Экран (4:3)</PresentationFormat>
  <Paragraphs>72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16</vt:i4>
      </vt:variant>
    </vt:vector>
  </HeadingPairs>
  <TitlesOfParts>
    <vt:vector size="34" baseType="lpstr">
      <vt:lpstr>Calibri</vt:lpstr>
      <vt:lpstr>Arial</vt:lpstr>
      <vt:lpstr>Ariston</vt:lpstr>
      <vt:lpstr>AnastasiaScript</vt:lpstr>
      <vt:lpstr>Bookman Old Style</vt:lpstr>
      <vt:lpstr>Wingdings</vt:lpstr>
      <vt:lpstr>Arial Black</vt:lpstr>
      <vt:lpstr>Cambria</vt:lpstr>
      <vt:lpstr>Comic Sans MS</vt:lpstr>
      <vt:lpstr>Segoe Script</vt:lpstr>
      <vt:lpstr>Тема Office</vt:lpstr>
      <vt:lpstr>009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   ГАРНОГО</vt:lpstr>
      <vt:lpstr>Слайд 2</vt:lpstr>
      <vt:lpstr>Слайд 3</vt:lpstr>
      <vt:lpstr>Слайд 4</vt:lpstr>
      <vt:lpstr>НАСТРІЙ І ЗДОРОВ`Я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ДАРУЙТЕ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64</cp:revision>
  <dcterms:modified xsi:type="dcterms:W3CDTF">2013-09-30T11:26:54Z</dcterms:modified>
</cp:coreProperties>
</file>